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0" r:id="rId4"/>
    <p:sldId id="272" r:id="rId5"/>
    <p:sldId id="271" r:id="rId6"/>
    <p:sldId id="257" r:id="rId7"/>
    <p:sldId id="266" r:id="rId8"/>
    <p:sldId id="268" r:id="rId9"/>
    <p:sldId id="270" r:id="rId10"/>
    <p:sldId id="258" r:id="rId11"/>
    <p:sldId id="263" r:id="rId12"/>
    <p:sldId id="267" r:id="rId13"/>
    <p:sldId id="262" r:id="rId14"/>
    <p:sldId id="259" r:id="rId15"/>
    <p:sldId id="265" r:id="rId16"/>
    <p:sldId id="264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1"/>
            <p14:sldId id="260"/>
            <p14:sldId id="272"/>
            <p14:sldId id="271"/>
            <p14:sldId id="257"/>
            <p14:sldId id="266"/>
            <p14:sldId id="268"/>
            <p14:sldId id="270"/>
            <p14:sldId id="258"/>
            <p14:sldId id="263"/>
            <p14:sldId id="267"/>
            <p14:sldId id="262"/>
            <p14:sldId id="259"/>
            <p14:sldId id="265"/>
            <p14:sldId id="264"/>
            <p14:sldId id="276"/>
            <p14:sldId id="273"/>
            <p14:sldId id="274"/>
            <p14:sldId id="27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7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9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70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85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2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940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048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65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170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574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52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07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15.01.2019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15.01.2019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15.01.2019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emf"/><Relationship Id="rId4" Type="http://schemas.openxmlformats.org/officeDocument/2006/relationships/hyperlink" Target="https://www.youtube.com/watch?v=E5XnTUszJGk&amp;t=5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hyperlink" Target="https://www.youtube.com/watch?v=jqBuOzfbqh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://dziennikustaw.gov.pl/du/2017/1611/D201700016110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6920" y="1688123"/>
            <a:ext cx="9144000" cy="135613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  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77250" y="3353047"/>
            <a:ext cx="8914307" cy="2316943"/>
          </a:xfrm>
        </p:spPr>
        <p:txBody>
          <a:bodyPr>
            <a:noAutofit/>
          </a:bodyPr>
          <a:lstStyle/>
          <a:p>
            <a:r>
              <a:rPr lang="pl-PL" sz="4000" dirty="0"/>
              <a:t>Moduł III </a:t>
            </a:r>
            <a:r>
              <a:rPr lang="pl-PL" sz="4000" b="1" dirty="0"/>
              <a:t>Przedszkole jako organizacja ucząca się - czynniki warunkujące rozwój kompetencji kluczowych dzieci w wieku przedszkolnym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87D78BA-CE26-43D6-AAF0-C9099A0D44F7}"/>
              </a:ext>
            </a:extLst>
          </p:cNvPr>
          <p:cNvSpPr/>
          <p:nvPr/>
        </p:nvSpPr>
        <p:spPr>
          <a:xfrm>
            <a:off x="2869665" y="1542528"/>
            <a:ext cx="73098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/>
              <a:t>DOSKONALENIE TRENERÓW </a:t>
            </a:r>
          </a:p>
          <a:p>
            <a:pPr algn="ctr"/>
            <a:r>
              <a:rPr lang="pl-PL" sz="4800" dirty="0"/>
              <a:t>WSPOMAGANIA OŚWIATY</a:t>
            </a:r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70148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Cechy idealnego nauczyciela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>
              <a:hlinkClick r:id="rId4"/>
            </a:endParaRPr>
          </a:p>
          <a:p>
            <a:pPr marL="0" indent="0" algn="ctr">
              <a:buNone/>
            </a:pPr>
            <a:r>
              <a:rPr lang="pl-PL" b="1" dirty="0">
                <a:hlinkClick r:id="rId4"/>
              </a:rPr>
              <a:t>https://www.youtube.com/watch?v=E5XnTUszJGk&amp;t=5s</a:t>
            </a:r>
            <a:endParaRPr lang="pl-PL" b="1" dirty="0"/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A1654C6-001A-48E6-9B3D-AE4497A76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3869" y="1847651"/>
            <a:ext cx="5148549" cy="28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200" dirty="0"/>
              <a:t>Jak zmienia się obraz „idealnego nauczyciela” w zależności od wieku respondentów?</a:t>
            </a:r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r>
              <a:rPr lang="pl-PL" sz="3200" dirty="0"/>
              <a:t>Przywołaj obraz nauczyciela, który wywarł największy wpływ         na Twoje dalsze życie… Jakie jego cechy teraz, z perspektywy dorosłego człowieka, cenisz najbardziej?</a:t>
            </a:r>
          </a:p>
          <a:p>
            <a:pPr marL="0" indent="0" algn="just">
              <a:buNone/>
            </a:pPr>
            <a:endParaRPr lang="pl-PL" sz="3200" dirty="0"/>
          </a:p>
          <a:p>
            <a:pPr marL="0" indent="0" algn="just">
              <a:buNone/>
            </a:pPr>
            <a:r>
              <a:rPr lang="pl-PL" sz="3200" dirty="0"/>
              <a:t>Wiedza nauczyciela, jego umiejętności czy postawy – który z tych komponentów najdłużej zostaje w pamięci uczniów?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Profil kompetencyjny nauczyciela</a:t>
            </a:r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45DA274-EDFB-45A8-A34D-97D0FE416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078" y="2096086"/>
            <a:ext cx="3999843" cy="2942528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143E04D-55AE-4F63-8EA7-0EBA94C1AB4E}"/>
              </a:ext>
            </a:extLst>
          </p:cNvPr>
          <p:cNvSpPr/>
          <p:nvPr/>
        </p:nvSpPr>
        <p:spPr>
          <a:xfrm>
            <a:off x="5406860" y="5223280"/>
            <a:ext cx="4932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r"/>
            <a:r>
              <a:rPr lang="pl-PL" dirty="0"/>
              <a:t>(źródło: http://zspstudzienice.pl/nauczyciele)</a:t>
            </a:r>
          </a:p>
        </p:txBody>
      </p:sp>
    </p:spTree>
    <p:extLst>
      <p:ext uri="{BB962C8B-B14F-4D97-AF65-F5344CB8AC3E}">
        <p14:creationId xmlns:p14="http://schemas.microsoft.com/office/powerpoint/2010/main" val="5672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61347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CECHY ORGANIZACJI UCZĄCEJ SIĘ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– uczenie się na błędach</a:t>
            </a:r>
          </a:p>
          <a:p>
            <a:pPr marL="0" indent="0" algn="just">
              <a:buNone/>
            </a:pPr>
            <a:r>
              <a:rPr lang="pl-PL" dirty="0"/>
              <a:t>– otwartość na przyjmowanie informacji zwrotnych o sobie </a:t>
            </a:r>
          </a:p>
          <a:p>
            <a:pPr marL="0" indent="0" algn="just">
              <a:buNone/>
            </a:pPr>
            <a:r>
              <a:rPr lang="pl-PL" dirty="0"/>
              <a:t>– ważne jest pozyskiwanie informacji na temat popełnianych błędów oraz wskazówek, jak je skorygować</a:t>
            </a:r>
          </a:p>
          <a:p>
            <a:pPr marL="0" indent="0" algn="just">
              <a:buNone/>
            </a:pPr>
            <a:r>
              <a:rPr lang="pl-PL" dirty="0"/>
              <a:t>– ciągły trening personelu oraz planowe szkolenia </a:t>
            </a:r>
          </a:p>
          <a:p>
            <a:pPr marL="0" indent="0" algn="just">
              <a:buNone/>
            </a:pPr>
            <a:r>
              <a:rPr lang="pl-PL" dirty="0"/>
              <a:t>– rozwój personelu koordynowany przez kierownictwo</a:t>
            </a:r>
          </a:p>
          <a:p>
            <a:pPr marL="0" indent="0" algn="just">
              <a:buNone/>
            </a:pPr>
            <a:r>
              <a:rPr lang="pl-PL" dirty="0"/>
              <a:t>– delegowanie uprawnień i decentralizacja</a:t>
            </a:r>
          </a:p>
          <a:p>
            <a:pPr marL="0" indent="0" algn="just">
              <a:buNone/>
            </a:pPr>
            <a:r>
              <a:rPr lang="pl-PL" dirty="0"/>
              <a:t>– podejmowanie ryzyka, zachęcanie do eksperymentowania</a:t>
            </a:r>
          </a:p>
          <a:p>
            <a:pPr marL="0" indent="0" algn="just">
              <a:buNone/>
            </a:pPr>
            <a:r>
              <a:rPr lang="pl-PL" dirty="0"/>
              <a:t>– otwartość na podejmowanie ryzyka, nowe sposoby działania „zrobię to inaczej”</a:t>
            </a:r>
          </a:p>
          <a:p>
            <a:pPr marL="0" indent="0" algn="just">
              <a:buNone/>
            </a:pPr>
            <a:r>
              <a:rPr lang="pl-PL" dirty="0"/>
              <a:t>– częste przeglądy procedur działania</a:t>
            </a:r>
          </a:p>
          <a:p>
            <a:pPr marL="0" indent="0" algn="just">
              <a:buNone/>
            </a:pPr>
            <a:r>
              <a:rPr lang="pl-PL" dirty="0"/>
              <a:t>– poszukiwanie sposobów zwiększenia skuteczności pracy</a:t>
            </a:r>
          </a:p>
          <a:p>
            <a:pPr marL="0" indent="0" algn="just">
              <a:buNone/>
            </a:pPr>
            <a:r>
              <a:rPr lang="pl-PL" dirty="0"/>
              <a:t>– podejmowanie decyzji na podstawie faktów</a:t>
            </a:r>
          </a:p>
          <a:p>
            <a:pPr marL="0" indent="0" algn="just">
              <a:buNone/>
            </a:pPr>
            <a:r>
              <a:rPr lang="pl-PL" dirty="0"/>
              <a:t> – ścisła współpraca między wydziałami.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64193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b="1" dirty="0"/>
              <a:t>PIĘĆ NIEZBĘDNYCH WARUNKÓW FUNKCJONOWANIA ORGANIZACJI UCZĄCEJ SIĘ  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1. Mistrzostwo osobiste – dążenie do ciągłego doskonalenia się. </a:t>
            </a:r>
          </a:p>
          <a:p>
            <a:pPr marL="0" indent="0" algn="just">
              <a:buNone/>
            </a:pPr>
            <a:r>
              <a:rPr lang="pl-PL" dirty="0"/>
              <a:t>2. Modele myślowe – umiejętność analizy, odrzucenia lub zmiany zakorzenionych </a:t>
            </a:r>
          </a:p>
          <a:p>
            <a:pPr marL="0" indent="0" algn="just">
              <a:buNone/>
            </a:pPr>
            <a:r>
              <a:rPr lang="pl-PL" dirty="0"/>
              <a:t>     w nas przekonań, nawyków i odruchów związanych z pracą oraz z firmą. </a:t>
            </a:r>
          </a:p>
          <a:p>
            <a:pPr marL="0" indent="0" algn="just">
              <a:buNone/>
            </a:pPr>
            <a:r>
              <a:rPr lang="pl-PL" dirty="0"/>
              <a:t>3. Wspólna wizja – jasno sformułowany i konkretny cel organizacji, znany wszystkim      </a:t>
            </a:r>
          </a:p>
          <a:p>
            <a:pPr marL="0" indent="0" algn="just">
              <a:buNone/>
            </a:pPr>
            <a:r>
              <a:rPr lang="pl-PL" dirty="0"/>
              <a:t>      jej członkom, skłaniający ich do ciągłego uczenia się. </a:t>
            </a:r>
          </a:p>
          <a:p>
            <a:pPr marL="0" indent="0" algn="just">
              <a:buNone/>
            </a:pPr>
            <a:r>
              <a:rPr lang="pl-PL" dirty="0"/>
              <a:t>4. Zespołowe uczenie się – uznanie zespołu za nośnik potencjału intelektualnego    </a:t>
            </a:r>
          </a:p>
          <a:p>
            <a:pPr marL="0" indent="0" algn="just">
              <a:buNone/>
            </a:pPr>
            <a:r>
              <a:rPr lang="pl-PL" dirty="0"/>
              <a:t>     większego niż łączny potencjał jego pojedynczych członków.</a:t>
            </a:r>
          </a:p>
          <a:p>
            <a:pPr marL="0" indent="0" algn="just">
              <a:buNone/>
            </a:pPr>
            <a:r>
              <a:rPr lang="pl-PL" dirty="0"/>
              <a:t>5. Myślenie systemowe – zdolność myślenia w kategoriach całości zjawisk, procesów   </a:t>
            </a:r>
          </a:p>
          <a:p>
            <a:pPr marL="0" indent="0" algn="just">
              <a:buNone/>
            </a:pPr>
            <a:r>
              <a:rPr lang="pl-PL" dirty="0"/>
              <a:t>     lub struktur; widzenie procesów i ich wzajemnych relacji.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b="1" dirty="0"/>
              <a:t>Mistrzostwo osobiste </a:t>
            </a:r>
            <a:r>
              <a:rPr lang="pl-PL" dirty="0"/>
              <a:t>to szczególny rodzaj biegłości, którą nabywa się    w toku ćwiczeń. Obejmuje ono zarówno formalne umiejętności zawodowe jak i dyspozycje moralne pozwalające konsekwentnie wytyczać cele i budować wizję swojego życia. Mistrzostwo osobiste nie jest stanem, który można osiągnąć – jest procesem ciągłego doskonalenia swojego sposobu postrzegania rzeczywistości                        i dostosowywania go do zmieniających się warunków otoczenia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7685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b="1" dirty="0"/>
              <a:t>Czym są modele mentalne (myślowe)?</a:t>
            </a:r>
          </a:p>
          <a:p>
            <a:pPr algn="just"/>
            <a:r>
              <a:rPr lang="pl-PL" dirty="0"/>
              <a:t>Modele mentalne to obrazy, założenia, przekonania, stereotypy, które tkwią           w naszym umyśle i za pomocą których interpretujemy samych siebie, innych oraz świat nas otaczający. Modele te determinują to, co widzimy i jak następnie się zachowujemy, reagujemy na różne sytuacje i jak się komunikujemy. Praca nad modelami myślowymi polega na naszym otwarciu się niezbędnym do ujawnienia braków w naszych obecnych sposobach widzenia świata.</a:t>
            </a:r>
          </a:p>
          <a:p>
            <a:pPr algn="just"/>
            <a:r>
              <a:rPr lang="pl-PL" dirty="0"/>
              <a:t>Jak poprawić naszą komunikację, zdając sobie sprawę, że często reagujemy automatycznie, poprzez modele myślowe, które mamy już „wdrukowane”? </a:t>
            </a:r>
          </a:p>
          <a:p>
            <a:pPr algn="just"/>
            <a:r>
              <a:rPr lang="pl-PL" dirty="0"/>
              <a:t>Przede wszystkim powinniśmy nauczyć się rozróżniać „myśl” (to, co do nas przychodzi) od „myślenia” (czyli procesu wyjaśniającego to, co się wydarza). Każdy z nas może tworzyć nowe modele myślowe, pozwalając sobie na głębsze zastanowienie się nad własnymi założeniami i przekonaniami oraz refleksję.</a:t>
            </a:r>
          </a:p>
          <a:p>
            <a:pPr marL="0" indent="0" algn="r">
              <a:buNone/>
            </a:pPr>
            <a:r>
              <a:rPr lang="pl-PL" sz="2100" dirty="0"/>
              <a:t>(źródło: portal warsztat.pl)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66091"/>
            <a:ext cx="10649607" cy="492369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3800" b="1" dirty="0"/>
              <a:t>Wspólna (podzielana) wizja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sz="3100" dirty="0"/>
              <a:t>Aby organizacja mogła zbudować swoją wizję przyszłości, muszą jednocześnie wystąpić dwa czynniki:  </a:t>
            </a:r>
          </a:p>
          <a:p>
            <a:pPr algn="just"/>
            <a:r>
              <a:rPr lang="pl-PL" sz="3100" dirty="0"/>
              <a:t>wspólne działanie musi być ważne dla członków społeczności - trudno wyobrazić sobie budowanie wspólnej wizji przez ludzi, którzy pracują tylko, dlatego że muszą. Ich wspólne myślenie będzie zapewne ukierunkowane na znalezienie sposobu ograniczenia czasu pracy i wysiłku. </a:t>
            </a:r>
          </a:p>
          <a:p>
            <a:pPr algn="just"/>
            <a:r>
              <a:rPr lang="pl-PL" sz="3100" dirty="0"/>
              <a:t>osoby współtworzące organizację muszą być szczere przed sobą i mieć odwagę przyznania się do swoich prawdziwych dążeń. Wizja wtedy jest prawdziwa, gdy jest w stanie porwać wszystkich (lub przynajmniej znaczną większość) członków społeczności. W życiu spotyka się dwa rodzaje </a:t>
            </a:r>
            <a:r>
              <a:rPr lang="pl-PL" sz="3100" dirty="0" err="1"/>
              <a:t>pseudowizji</a:t>
            </a:r>
            <a:r>
              <a:rPr lang="pl-PL" sz="3100" dirty="0"/>
              <a:t>. Pierwsze z nich z racji swej przyziemności nie są w stanie nikogo pociągnąć i zmotywować do działania. Drugą grupę stanowią potężne, rozbudowane i oderwane od rzeczywistości mrzonki, wzniosłe deklaracje, którym nie towarzyszy pomysł na wcielenie ich         w życie.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5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71227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Uczenie się zespołowe</a:t>
            </a:r>
          </a:p>
          <a:p>
            <a:pPr marL="0" indent="0" algn="just">
              <a:buNone/>
            </a:pPr>
            <a:r>
              <a:rPr lang="pl-PL" dirty="0"/>
              <a:t>1. Zespół wie więcej. Wiedza poszczególnych członków zespołu sumuje się, szczególnie jeśli chodzi o konkretne zdolności, umiejętności lub praktyczne doświadczenia. Dzięki temu grupa zdolna jest wypełnić luki, które uszły uwadze jednostki - nawet przy najbardziej sumiennej, subiektywnej refleksji. Skoro grupa ludzi wie więcej, to i dla pojedynczej osoby powstaje szansa uczenia się od grupy.</a:t>
            </a:r>
          </a:p>
          <a:p>
            <a:pPr marL="0" indent="0" algn="just">
              <a:buNone/>
            </a:pPr>
            <a:r>
              <a:rPr lang="pl-PL" dirty="0"/>
              <a:t>2. Grupa łagodzi napięcia emocjonalne. Różnic poglądów nie da się praktycznie uniknąć       w dyskusjach oddziałujących na sferę emocjonalną. Grupa łagodzi to napięcie poprzez potwierdzenie bądź sprzeciw. Tam, gdzie niemożliwa jest jednoznaczna ocena "słuszne - niesłuszne" albo "trafne-  nietrafne", zespół musi się kierować zasadą kompromisu. Przy obciążeniu emocjonalnym poszczególnych swoich członków grupa może przyczyniać się do odprężenia, a tym samym polepszenia wydajności jednostki.</a:t>
            </a:r>
          </a:p>
          <a:p>
            <a:pPr marL="0" indent="0" algn="just">
              <a:buNone/>
            </a:pPr>
            <a:r>
              <a:rPr lang="pl-PL" dirty="0"/>
              <a:t>3. Zespół motywuje. Oddziaływanie dyskusji zespołowej wykracza poza pojedyncze opinie, albowiem wypowiedziane zdania układają się w ciągi myślowe, które stanowią nowe impulsy. Jednakże nie tylko w sferze myślenia grupa oddziałuje pobudzająco na swoich członków i otoczenie. Także dzięki procesom dynamiki grupowej trwały sposób może wzrastać jej dążenie do wywierania wpływu na innych, a tym samym rośnie wydajność.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0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7014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W pracy i nauczaniu zespołowym ważne są:</a:t>
            </a:r>
          </a:p>
          <a:p>
            <a:pPr algn="just"/>
            <a:r>
              <a:rPr lang="pl-PL" dirty="0"/>
              <a:t>Umiejętności wnikliwego rozważania złożonych problemów i harmonijnego połączenia inteligencji własnej z innymi członkami grupy, w celu rozwiązania zaistniałej sytuacji.</a:t>
            </a:r>
          </a:p>
          <a:p>
            <a:pPr algn="just"/>
            <a:r>
              <a:rPr lang="pl-PL" dirty="0"/>
              <a:t>Zdolności szybkiego podejmowania innowacyjnych działań</a:t>
            </a:r>
          </a:p>
          <a:p>
            <a:pPr algn="just"/>
            <a:r>
              <a:rPr lang="pl-PL" dirty="0"/>
              <a:t>Umiejętności dzielenia się rozwiązaniami z innymi w zespole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Wybierając metodę nauczania w organizacji, należy pamiętać, że na równi ze zdobyciem odpowiedniego zasobu wiedzy, ważne jest rozwijanie umiejętności, które pozwolą jednostkom skutecznie funkcjonować w grupie. Pomocna mogą okazać się poglądy </a:t>
            </a:r>
            <a:r>
              <a:rPr lang="pl-PL" dirty="0" err="1"/>
              <a:t>Belbina</a:t>
            </a:r>
            <a:r>
              <a:rPr lang="pl-PL" dirty="0"/>
              <a:t> na role w zespole. Ponadto, zdolność prowadzenia dialogu, zdaje się być kluczowa w pracy grupowej, wymaganej                           w organizacjach. </a:t>
            </a:r>
            <a:endParaRPr lang="pl-PL" sz="1900" dirty="0"/>
          </a:p>
          <a:p>
            <a:pPr marL="0" indent="0" algn="r">
              <a:buNone/>
            </a:pPr>
            <a:r>
              <a:rPr lang="pl-PL" sz="1900" dirty="0"/>
              <a:t>(źródło: eduLIDER.pl)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5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3600" b="1" dirty="0"/>
              <a:t>Uczenie się </a:t>
            </a:r>
            <a:r>
              <a:rPr lang="pl-PL" sz="3600" dirty="0"/>
              <a:t>– proces poznawczy prowadzący do modyfikacji zachowania osobnika pod wpływem doświadczeń co zwykle zwiększa przystosowanie osobnika do otoczenia.</a:t>
            </a:r>
          </a:p>
          <a:p>
            <a:pPr marL="0" indent="0" algn="just">
              <a:buNone/>
            </a:pPr>
            <a:r>
              <a:rPr lang="pl-PL" sz="3600" dirty="0"/>
              <a:t>Zdolność uczenia się w różnym zakresie posiadają zwierzęta, ludzie, grupy ludzi, a także komputery. </a:t>
            </a:r>
          </a:p>
          <a:p>
            <a:pPr marL="0" indent="0" algn="just">
              <a:buNone/>
            </a:pPr>
            <a:r>
              <a:rPr lang="pl-PL" sz="3600" dirty="0"/>
              <a:t>Dlatego też uczenie się może być świadome                       i nieświadome.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Myślenie systemowe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just">
              <a:buNone/>
            </a:pPr>
            <a:r>
              <a:rPr lang="pl-PL" dirty="0"/>
              <a:t>Jest to zasób wiedzy i narzędzi, które pozwalają wyjaśniać skomplikowane zjawiska i na nie wpływać. Mamy z nim do czynienia zawsze, gdy postrzegane są zależności między pojedynczymi zjawiskami. Zakłada ono: z jednej strony konieczność pewnego uproszczenia zjawisk przez wyodrębnienie pojedynczych procesów, z drugiej strony wskazuje na współzależności między nimi.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algn="just"/>
            <a:r>
              <a:rPr lang="pl-PL" dirty="0"/>
              <a:t>Uczenie się można rozpatrywać jako czynność (pojedynczą, krótkotrwałą) lub jako zbiór czynności podobnych lub równoległych, długotrwałych. O tym czy dana czynność lub proces zachodzi wnioskujemy na podstawie zaobserwowanych zmian – uczenie więc jest procesem nabywania doświadczeń wyrażające się modyfikacją zachowania.</a:t>
            </a:r>
          </a:p>
          <a:p>
            <a:pPr algn="just"/>
            <a:r>
              <a:rPr lang="pl-PL" dirty="0"/>
              <a:t>Uczenie się może mieć charakter zamierzony jak i niezamierzony. </a:t>
            </a:r>
          </a:p>
          <a:p>
            <a:pPr algn="just"/>
            <a:r>
              <a:rPr lang="pl-PL" dirty="0"/>
              <a:t>Efektem uczenia się jest nabycie określonej wiedzy lub umiejętności.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38073"/>
            <a:ext cx="10649607" cy="51251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Sposoby uczenia się:</a:t>
            </a:r>
          </a:p>
          <a:p>
            <a:pPr algn="just"/>
            <a:r>
              <a:rPr lang="pl-PL" dirty="0"/>
              <a:t>uczenie pamięciowe – jego celem jest zapamiętanie układów wiadomości lub czynności tak, by można je było powtarzać w sposób bezbłędny – podstawowa czynność to powtórzenia; </a:t>
            </a:r>
          </a:p>
          <a:p>
            <a:pPr algn="just"/>
            <a:r>
              <a:rPr lang="pl-PL" dirty="0"/>
              <a:t>uczenie się przez rozwiązywanie problemów – gdy podmiot spotyka się z sytuacją nową, trudną, gdy zadanie nie może być rozwiązane przy pomocy posiadanej wiedzy. </a:t>
            </a:r>
          </a:p>
          <a:p>
            <a:pPr algn="just"/>
            <a:r>
              <a:rPr lang="pl-PL" dirty="0"/>
              <a:t>uczenie się przez próby i błędy – wtedy, gdy podmiot znajduje się w jakiejś nowej sytuacji, rozpatruje nowy układ zależności, po to by lepiej przystosować się do życia. Jest to nieekonomiczny sposób uczenia się, stosowany tam gdzie zawodzą inne. </a:t>
            </a:r>
          </a:p>
          <a:p>
            <a:pPr algn="just"/>
            <a:r>
              <a:rPr lang="pl-PL" dirty="0"/>
              <a:t>uczenie się przez wgląd (zrozumienie) – odkrywanie organizacji materiału, nadawanie mu jakiejś struktury. Chodzi o wniknięcie w istotę rzeczy, zobaczenie powiązań między elementami, wniknięcie w terminy wchodzące w zakres działania.</a:t>
            </a:r>
          </a:p>
          <a:p>
            <a:pPr algn="just"/>
            <a:r>
              <a:rPr lang="pl-PL" dirty="0"/>
              <a:t>uczenie się sensoryczne – polega na wytwarzaniu odruchów warunkowych.</a:t>
            </a:r>
          </a:p>
          <a:p>
            <a:pPr algn="just"/>
            <a:r>
              <a:rPr lang="pl-PL" dirty="0"/>
              <a:t>uczenie się przez naśladownictwo.</a:t>
            </a:r>
          </a:p>
          <a:p>
            <a:pPr algn="just"/>
            <a:r>
              <a:rPr lang="pl-PL" dirty="0"/>
              <a:t>uczenie się uboczne (mimowolne) – następuje przy okazji wykonywania jakichś czynności.</a:t>
            </a:r>
          </a:p>
          <a:p>
            <a:pPr algn="just"/>
            <a:r>
              <a:rPr lang="pl-PL" dirty="0"/>
              <a:t>uczenie się poprzez zabawę – uczestnicząc w grach, konkursach, turniejach, ale także oglądając takie programy przyswajamy najczęściej wiedzę i umiejętności praktyczne, przydatne w codziennym życiu.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2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2461C08-D265-4690-9633-239418AEA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30327" y="1503711"/>
            <a:ext cx="8370706" cy="368230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9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Kompetencje kluczowe w przedszkolu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 algn="ctr">
              <a:buNone/>
            </a:pPr>
            <a:r>
              <a:rPr lang="pl-PL" dirty="0">
                <a:hlinkClick r:id="rId4"/>
              </a:rPr>
              <a:t>https://www.youtube.com/watch?v=jqBuOzfbqhk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013A93C-4F80-406C-9AB0-767049318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507" y="2085717"/>
            <a:ext cx="4476985" cy="25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400" dirty="0"/>
              <a:t>Czy zasadne jest kształtowanie kompetencji kluczowych już w przedszkolu? Dlaczego?</a:t>
            </a:r>
          </a:p>
          <a:p>
            <a:pPr marL="0" indent="0">
              <a:buNone/>
            </a:pPr>
            <a:endParaRPr lang="pl-PL" sz="4400" dirty="0"/>
          </a:p>
          <a:p>
            <a:pPr marL="0" indent="0">
              <a:buNone/>
            </a:pPr>
            <a:endParaRPr lang="pl-PL" sz="4400" dirty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endParaRPr lang="pl-PL" sz="1200" dirty="0"/>
          </a:p>
          <a:p>
            <a:pPr marL="0" indent="0" algn="r">
              <a:buNone/>
            </a:pPr>
            <a:r>
              <a:rPr lang="pl-PL" sz="1200" dirty="0"/>
              <a:t>(źródło: tozch.edu.pl)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" name="Obraz 8" descr="Obraz zawierający obiekt, zegar&#10;&#10;Opis wygenerowany przy wysokim poziomie pewności">
            <a:extLst>
              <a:ext uri="{FF2B5EF4-FFF2-40B4-BE49-F238E27FC236}">
                <a16:creationId xmlns:a16="http://schemas.microsoft.com/office/drawing/2014/main" id="{5581EBCB-5315-4410-A1E3-69F3A934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84" y="2601030"/>
            <a:ext cx="3175724" cy="3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2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50334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Warszawa, dnia 29 sierpnia 2017 r. Poz. 1611</a:t>
            </a:r>
          </a:p>
          <a:p>
            <a:pPr marL="0" indent="0" algn="ctr">
              <a:buNone/>
            </a:pPr>
            <a:r>
              <a:rPr lang="pl-PL" sz="2000" dirty="0"/>
              <a:t>ROZPORZĄDZENIE MINISTRA EDUKACJI NARODOWEJ1)</a:t>
            </a:r>
          </a:p>
          <a:p>
            <a:pPr marL="0" indent="0" algn="ctr">
              <a:buNone/>
            </a:pPr>
            <a:r>
              <a:rPr lang="pl-PL" sz="2000" dirty="0"/>
              <a:t>z dnia 11 sierpnia 2017 r.</a:t>
            </a:r>
          </a:p>
          <a:p>
            <a:pPr marL="0" indent="0" algn="ctr">
              <a:buNone/>
            </a:pPr>
            <a:r>
              <a:rPr lang="pl-PL" sz="2000" dirty="0"/>
              <a:t>w sprawie wymagań wobec szkół i placówek</a:t>
            </a:r>
          </a:p>
          <a:p>
            <a:pPr marL="0" indent="0" algn="ctr">
              <a:buNone/>
            </a:pPr>
            <a:r>
              <a:rPr lang="pl-PL" sz="2000" dirty="0"/>
              <a:t>Na podstawie art. 44 ust. 3 ustawy z dnia 14 grudnia 2016 r. – Prawo oświatowe (Dz. U. z 2017 r. poz. 59 i 949) zarządza się, co następuje:</a:t>
            </a:r>
          </a:p>
          <a:p>
            <a:pPr marL="0" indent="0" algn="ctr">
              <a:buNone/>
            </a:pPr>
            <a:r>
              <a:rPr lang="pl-PL" sz="2000" dirty="0"/>
              <a:t>§ 1. Rozporządzenie określa, w odniesieniu do różnych typów szkół i rodzajów placówek, wymagania wobec publicznych szkół i placówek dotyczące realizacji niezbędnych działań, o których mowa w art. 44 ust. 1 ustawy z dnia 14 grudnia 2016 r. – Prawo oświatowe.</a:t>
            </a:r>
          </a:p>
          <a:p>
            <a:pPr marL="0" indent="0" algn="ctr">
              <a:buNone/>
            </a:pPr>
            <a:r>
              <a:rPr lang="pl-PL" sz="2000" dirty="0"/>
              <a:t>§ 2. Wymagania, o których mowa w § 1, stanowią załącznik do rozporządzenia.</a:t>
            </a:r>
          </a:p>
          <a:p>
            <a:pPr marL="0" indent="0" algn="ctr">
              <a:buNone/>
            </a:pPr>
            <a:r>
              <a:rPr lang="pl-PL" sz="2000" dirty="0"/>
              <a:t>§ 3. Rozporządzenie wchodzi w życie z dniem 1 września 2017 r.</a:t>
            </a:r>
          </a:p>
          <a:p>
            <a:pPr marL="0" indent="0" algn="r">
              <a:buNone/>
            </a:pPr>
            <a:r>
              <a:rPr lang="pl-PL" sz="2000" dirty="0"/>
              <a:t>Minister Edukacji Narodowej: wz. M. Kopeć</a:t>
            </a:r>
          </a:p>
          <a:p>
            <a:pPr marL="0" indent="0" algn="ctr">
              <a:buNone/>
            </a:pPr>
            <a:r>
              <a:rPr lang="pl-PL" sz="2000" dirty="0">
                <a:hlinkClick r:id="rId4"/>
              </a:rPr>
              <a:t>http://dziennikustaw.gov.pl/du/2017/1611/D2017000161101.pdf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503709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/>
              <a:t>Profil kompetencyjny dziecka w wieku przedszkolnym w świetle zapisów podstawy programowej 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r">
              <a:buNone/>
            </a:pPr>
            <a:r>
              <a:rPr lang="pl-PL" sz="1400" dirty="0"/>
              <a:t>(źródło: PublicDomainPictures.net)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71A3436-127D-4084-ADCF-7AC501495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1372" y="2199249"/>
            <a:ext cx="4365124" cy="3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940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1634</Words>
  <Application>Microsoft Office PowerPoint</Application>
  <PresentationFormat>Panoramiczny</PresentationFormat>
  <Paragraphs>157</Paragraphs>
  <Slides>20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                  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El Cie</cp:lastModifiedBy>
  <cp:revision>31</cp:revision>
  <dcterms:created xsi:type="dcterms:W3CDTF">2018-12-02T13:14:09Z</dcterms:created>
  <dcterms:modified xsi:type="dcterms:W3CDTF">2019-01-15T16:02:00Z</dcterms:modified>
</cp:coreProperties>
</file>